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5C6-99DA-034F-93E9-4508EA903E67}" type="datetimeFigureOut">
              <a:rPr lang="en-US" smtClean="0"/>
              <a:t>9/2/17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0915D9-B2A2-5C4C-878F-1C65C536B01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5C6-99DA-034F-93E9-4508EA903E67}" type="datetimeFigureOut">
              <a:rPr lang="en-US" smtClean="0"/>
              <a:t>9/2/17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15D9-B2A2-5C4C-878F-1C65C536B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5C6-99DA-034F-93E9-4508EA903E67}" type="datetimeFigureOut">
              <a:rPr lang="en-US" smtClean="0"/>
              <a:t>9/2/17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15D9-B2A2-5C4C-878F-1C65C536B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5A05C6-99DA-034F-93E9-4508EA903E67}" type="datetimeFigureOut">
              <a:rPr lang="en-US" smtClean="0"/>
              <a:t>9/2/17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70915D9-B2A2-5C4C-878F-1C65C536B01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5C6-99DA-034F-93E9-4508EA903E67}" type="datetimeFigureOut">
              <a:rPr lang="en-US" smtClean="0"/>
              <a:t>9/2/17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15D9-B2A2-5C4C-878F-1C65C536B0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5C6-99DA-034F-93E9-4508EA903E67}" type="datetimeFigureOut">
              <a:rPr lang="en-US" smtClean="0"/>
              <a:t>9/2/17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15D9-B2A2-5C4C-878F-1C65C536B0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15D9-B2A2-5C4C-878F-1C65C536B0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5C6-99DA-034F-93E9-4508EA903E67}" type="datetimeFigureOut">
              <a:rPr lang="en-US" smtClean="0"/>
              <a:t>9/2/17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5C6-99DA-034F-93E9-4508EA903E67}" type="datetimeFigureOut">
              <a:rPr lang="en-US" smtClean="0"/>
              <a:t>9/2/17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15D9-B2A2-5C4C-878F-1C65C536B0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5C6-99DA-034F-93E9-4508EA903E67}" type="datetimeFigureOut">
              <a:rPr lang="en-US" smtClean="0"/>
              <a:t>9/2/17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15D9-B2A2-5C4C-878F-1C65C536B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5A05C6-99DA-034F-93E9-4508EA903E67}" type="datetimeFigureOut">
              <a:rPr lang="en-US" smtClean="0"/>
              <a:t>9/2/17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0915D9-B2A2-5C4C-878F-1C65C536B0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5C6-99DA-034F-93E9-4508EA903E67}" type="datetimeFigureOut">
              <a:rPr lang="en-US" smtClean="0"/>
              <a:t>9/2/17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0915D9-B2A2-5C4C-878F-1C65C536B0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5A05C6-99DA-034F-93E9-4508EA903E67}" type="datetimeFigureOut">
              <a:rPr lang="en-US" smtClean="0"/>
              <a:t>9/2/17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70915D9-B2A2-5C4C-878F-1C65C536B01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/>
              <a:t>1 Corinthians 14:26-40</a:t>
            </a:r>
          </a:p>
          <a:p>
            <a:r>
              <a:rPr lang="en-US" sz="2800" b="1" dirty="0" smtClean="0"/>
              <a:t>Key Word: Edification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Chaos and Order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26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35049"/>
            <a:ext cx="8229600" cy="5322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For </a:t>
            </a:r>
            <a:r>
              <a:rPr lang="en-US" sz="2800" b="1" dirty="0"/>
              <a:t>each person who speaks in tongues there is to be an </a:t>
            </a:r>
            <a:r>
              <a:rPr lang="en-US" sz="2800" b="1" dirty="0" smtClean="0"/>
              <a:t>interpreter. </a:t>
            </a:r>
          </a:p>
          <a:p>
            <a:pPr>
              <a:buFont typeface="Wingdings" charset="2"/>
              <a:buChar char="Ø"/>
            </a:pPr>
            <a:r>
              <a:rPr lang="en-US" sz="2400" b="1" dirty="0"/>
              <a:t>I</a:t>
            </a:r>
            <a:r>
              <a:rPr lang="en-US" sz="2400" b="1" dirty="0" smtClean="0"/>
              <a:t>f </a:t>
            </a:r>
            <a:r>
              <a:rPr lang="en-US" sz="2400" b="1" dirty="0"/>
              <a:t>there is no one to interpret then the one with the gift of tongues is to remain silent.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>
              <a:buFont typeface="Wingdings" charset="2"/>
              <a:buChar char="Ø"/>
            </a:pPr>
            <a:r>
              <a:rPr lang="en-US" sz="2400" b="1" dirty="0"/>
              <a:t>L</a:t>
            </a:r>
            <a:r>
              <a:rPr lang="en-US" sz="2400" b="1" dirty="0" smtClean="0"/>
              <a:t>imit </a:t>
            </a:r>
            <a:r>
              <a:rPr lang="en-US" sz="2400" b="1" dirty="0"/>
              <a:t>on the number of tongues utterances of 3 being the most allowed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800" b="1" dirty="0" smtClean="0"/>
              <a:t>Those with the Gift of Prophecy had limits on them too!</a:t>
            </a:r>
          </a:p>
          <a:p>
            <a:pPr>
              <a:buFont typeface="Wingdings" charset="2"/>
              <a:buChar char="Ø"/>
            </a:pPr>
            <a:r>
              <a:rPr lang="en-US" sz="2400" b="1" dirty="0" smtClean="0"/>
              <a:t>Only 2 </a:t>
            </a:r>
            <a:r>
              <a:rPr lang="en-US" sz="2400" b="1" dirty="0"/>
              <a:t>or 3 prophets to speak.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marL="342900" lvl="3" indent="-342900">
              <a:spcBef>
                <a:spcPts val="600"/>
              </a:spcBef>
              <a:buClr>
                <a:schemeClr val="accent2"/>
              </a:buClr>
              <a:buFont typeface="Wingdings" charset="2"/>
              <a:buChar char="Ø"/>
            </a:pPr>
            <a:r>
              <a:rPr lang="en-US" sz="2400" b="1" u="sng" dirty="0" smtClean="0"/>
              <a:t>Ver 31 </a:t>
            </a:r>
            <a:r>
              <a:rPr lang="en-US" sz="2400" b="1" dirty="0" smtClean="0"/>
              <a:t>“</a:t>
            </a:r>
            <a:r>
              <a:rPr lang="en-US" sz="2400" b="1" dirty="0"/>
              <a:t>For you can all prophesy one by one, so that all may learn and all be encouraged.”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08698"/>
          </a:xfrm>
        </p:spPr>
        <p:txBody>
          <a:bodyPr>
            <a:normAutofit/>
          </a:bodyPr>
          <a:lstStyle/>
          <a:p>
            <a:pPr marL="742950" indent="-742950" algn="ctr">
              <a:buClr>
                <a:schemeClr val="tx1"/>
              </a:buClr>
              <a:buFont typeface="+mj-ea"/>
              <a:buAutoNum type="circleNumDbPlain" startAt="3"/>
            </a:pPr>
            <a:r>
              <a:rPr lang="en-US" sz="4400" b="1" dirty="0">
                <a:effectLst/>
              </a:rPr>
              <a:t>Orderly Worship</a:t>
            </a:r>
            <a:r>
              <a:rPr lang="en-US" sz="4400" b="1" dirty="0">
                <a:effectLst/>
              </a:rPr>
              <a:t>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9096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35049"/>
            <a:ext cx="8229600" cy="5357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Paul began this thought, in Chapter 12, with the analogy of the body </a:t>
            </a:r>
            <a:r>
              <a:rPr lang="en-US" sz="2800" b="1" dirty="0" smtClean="0"/>
              <a:t> </a:t>
            </a:r>
          </a:p>
          <a:p>
            <a:pPr marL="0" indent="0">
              <a:buNone/>
            </a:pPr>
            <a:r>
              <a:rPr lang="en-US" sz="2800" b="1" u="sng" dirty="0" err="1" smtClean="0"/>
              <a:t>Ch</a:t>
            </a:r>
            <a:r>
              <a:rPr lang="en-US" sz="2800" b="1" u="sng" dirty="0" smtClean="0"/>
              <a:t> 13  </a:t>
            </a:r>
            <a:r>
              <a:rPr lang="en-US" sz="2800" b="1" dirty="0"/>
              <a:t>I</a:t>
            </a:r>
            <a:r>
              <a:rPr lang="en-US" sz="2800" b="1" dirty="0" smtClean="0"/>
              <a:t>f </a:t>
            </a:r>
            <a:r>
              <a:rPr lang="en-US" sz="2800" b="1" dirty="0"/>
              <a:t>we don’t have the love of Christ as the core of who we are, then we are simply useless.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u="sng" dirty="0" err="1" smtClean="0"/>
              <a:t>Ch</a:t>
            </a:r>
            <a:r>
              <a:rPr lang="en-US" sz="2800" b="1" u="sng" dirty="0" smtClean="0"/>
              <a:t> 14  </a:t>
            </a:r>
            <a:r>
              <a:rPr lang="en-US" sz="2800" b="1" dirty="0" smtClean="0"/>
              <a:t>The </a:t>
            </a:r>
            <a:r>
              <a:rPr lang="en-US" sz="2800" b="1" dirty="0"/>
              <a:t>sin of self-promotion and Me-First!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82649"/>
          </a:xfrm>
        </p:spPr>
        <p:txBody>
          <a:bodyPr anchor="t">
            <a:noAutofit/>
          </a:bodyPr>
          <a:lstStyle/>
          <a:p>
            <a:pPr lvl="0" algn="ctr"/>
            <a:r>
              <a:rPr lang="en-US" sz="4400" b="1" dirty="0">
                <a:effectLst/>
              </a:rPr>
              <a:t>Tying it all together</a:t>
            </a:r>
            <a:br>
              <a:rPr lang="en-US" sz="4400" b="1" dirty="0">
                <a:effectLst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8539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spcBef>
                <a:spcPts val="600"/>
              </a:spcBef>
              <a:buClr>
                <a:schemeClr val="accent2"/>
              </a:buClr>
              <a:buNone/>
            </a:pPr>
            <a:endParaRPr lang="en-US" sz="2800" b="1" dirty="0" smtClean="0"/>
          </a:p>
          <a:p>
            <a:pPr marL="0" lvl="2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en-US" sz="2800" b="1" dirty="0" smtClean="0"/>
              <a:t>The </a:t>
            </a:r>
            <a:r>
              <a:rPr lang="en-US" sz="2800" b="1" dirty="0"/>
              <a:t>Gifts were given for the purpose of edification: to build up the Church of Christ into Christ.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en-US" sz="4400" b="1" dirty="0">
                <a:effectLst/>
              </a:rPr>
              <a:t>Tying it all together</a:t>
            </a:r>
            <a:br>
              <a:rPr lang="en-US" sz="4400" b="1" dirty="0">
                <a:effectLst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4766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914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259"/>
            <a:ext cx="8229600" cy="5340281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[26]</a:t>
            </a:r>
            <a:r>
              <a:rPr lang="en-US" b="1" dirty="0" smtClean="0"/>
              <a:t>What </a:t>
            </a:r>
            <a:r>
              <a:rPr lang="en-US" b="1" dirty="0"/>
              <a:t>then, brothers? When you come together, each one has a hymn, a lesson, a revelation, a tongue, or an interpretation. Let all things be done for building up. </a:t>
            </a:r>
            <a:r>
              <a:rPr lang="en-US" sz="1600" b="1" dirty="0"/>
              <a:t>[27] </a:t>
            </a:r>
            <a:r>
              <a:rPr lang="en-US" b="1" dirty="0"/>
              <a:t>If any speak in a tongue, let there be only two or at most three, and each in turn, and let someone interpret. </a:t>
            </a:r>
            <a:r>
              <a:rPr lang="en-US" sz="1600" b="1" dirty="0"/>
              <a:t>[28] </a:t>
            </a:r>
            <a:r>
              <a:rPr lang="en-US" b="1" dirty="0"/>
              <a:t>But if there is no one to interpret, let each of them keep silent in church and speak to himself and to God. </a:t>
            </a:r>
            <a:r>
              <a:rPr lang="en-US" sz="1600" b="1" dirty="0"/>
              <a:t>[29] </a:t>
            </a:r>
            <a:r>
              <a:rPr lang="en-US" b="1" dirty="0"/>
              <a:t>Let two or three prophets speak, and let the others weigh what is said. </a:t>
            </a:r>
            <a:r>
              <a:rPr lang="en-US" sz="1600" b="1" dirty="0"/>
              <a:t>[30] </a:t>
            </a:r>
            <a:r>
              <a:rPr lang="en-US" b="1" dirty="0"/>
              <a:t>If a revelation is made to another sitting there, let the first be silent. </a:t>
            </a:r>
            <a:r>
              <a:rPr lang="en-US" sz="1600" b="1" dirty="0"/>
              <a:t>[31] </a:t>
            </a:r>
            <a:r>
              <a:rPr lang="en-US" b="1" dirty="0"/>
              <a:t>For you can all prophesy one by one, so that all may learn and all be encouraged,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785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FF"/>
                </a:solidFill>
              </a:rPr>
              <a:t>1 Corinthians 14:26-40</a:t>
            </a:r>
            <a:endParaRPr lang="en-US" sz="48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964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91604"/>
            <a:ext cx="8229600" cy="52185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[32] </a:t>
            </a:r>
            <a:r>
              <a:rPr lang="en-US" b="1" dirty="0"/>
              <a:t>and the spirits of prophets are subject to prophets</a:t>
            </a:r>
            <a:r>
              <a:rPr lang="en-US" sz="1600" b="1" dirty="0"/>
              <a:t>.  [33] </a:t>
            </a:r>
            <a:r>
              <a:rPr lang="en-US" b="1" dirty="0"/>
              <a:t>For God is not a God of confusion but of peace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/>
              <a:t>As in all the churches of the saints, </a:t>
            </a:r>
            <a:r>
              <a:rPr lang="en-US" sz="1600" b="1" dirty="0"/>
              <a:t>[34] </a:t>
            </a:r>
            <a:r>
              <a:rPr lang="en-US" b="1" dirty="0"/>
              <a:t>the women should keep silent in the churches. For they are not permitted to speak, but should be in submission, as the Law also says. </a:t>
            </a:r>
            <a:r>
              <a:rPr lang="en-US" sz="1600" b="1" dirty="0"/>
              <a:t>[35] </a:t>
            </a:r>
            <a:r>
              <a:rPr lang="en-US" b="1" dirty="0"/>
              <a:t>If there is anything they desire to learn, let them ask their husbands at home. For it is shameful for a woman to speak in church. 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2609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FFFFFF"/>
                </a:solidFill>
              </a:rPr>
              <a:t>1 Corinthians 14:26-40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07422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/>
              <a:t>[36] </a:t>
            </a:r>
            <a:r>
              <a:rPr lang="en-US" b="1" dirty="0"/>
              <a:t>Or was it from you that the word of God came? Or are you the only ones it has reached? </a:t>
            </a:r>
            <a:r>
              <a:rPr lang="en-US" sz="1600" b="1" dirty="0"/>
              <a:t>[37] </a:t>
            </a:r>
            <a:r>
              <a:rPr lang="en-US" b="1" dirty="0"/>
              <a:t>If anyone thinks that he is a prophet, or spiritual, he should acknowledge that the things I am writing to you are a command of the Lord. </a:t>
            </a:r>
            <a:r>
              <a:rPr lang="en-US" sz="1600" b="1" dirty="0"/>
              <a:t>[38] </a:t>
            </a:r>
            <a:r>
              <a:rPr lang="en-US" b="1" dirty="0"/>
              <a:t>If anyone does not recognize this, he is not recognized. </a:t>
            </a:r>
            <a:r>
              <a:rPr lang="en-US" sz="1600" b="1" dirty="0"/>
              <a:t>[39] </a:t>
            </a:r>
            <a:r>
              <a:rPr lang="en-US" b="1" dirty="0"/>
              <a:t>So, my brothers, earnestly desire to prophesy, and do not forbid speaking in tongues. </a:t>
            </a:r>
            <a:r>
              <a:rPr lang="en-US" sz="1600" b="1" dirty="0"/>
              <a:t>[40] </a:t>
            </a:r>
            <a:r>
              <a:rPr lang="en-US" b="1" dirty="0"/>
              <a:t>But all things should be done decently and in order.</a:t>
            </a:r>
            <a:r>
              <a:rPr lang="en-US" b="1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FFFFFF"/>
                </a:solidFill>
              </a:rPr>
              <a:t>1 Corinthians 14:26-40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47835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4382"/>
            <a:ext cx="8229600" cy="3921618"/>
          </a:xfrm>
        </p:spPr>
        <p:txBody>
          <a:bodyPr/>
          <a:lstStyle/>
          <a:p>
            <a:pPr marL="1234440" lvl="2" indent="-457200">
              <a:buClrTx/>
              <a:buFont typeface="+mj-ea"/>
              <a:buAutoNum type="circleNumDbPlain"/>
            </a:pPr>
            <a:r>
              <a:rPr lang="en-US" sz="2800" b="1" dirty="0"/>
              <a:t>Edification</a:t>
            </a:r>
          </a:p>
          <a:p>
            <a:pPr marL="1234440" lvl="2" indent="-457200">
              <a:buClrTx/>
              <a:buFont typeface="+mj-ea"/>
              <a:buAutoNum type="circleNumDbPlain"/>
            </a:pPr>
            <a:r>
              <a:rPr lang="en-US" sz="2800" b="1" dirty="0"/>
              <a:t>Clarifying the Controversial</a:t>
            </a:r>
          </a:p>
          <a:p>
            <a:pPr marL="1234440" lvl="2" indent="-457200">
              <a:buClrTx/>
              <a:buFont typeface="+mj-ea"/>
              <a:buAutoNum type="circleNumDbPlain"/>
            </a:pPr>
            <a:r>
              <a:rPr lang="en-US" sz="2800" b="1" dirty="0"/>
              <a:t>Orderly Worship</a:t>
            </a:r>
          </a:p>
          <a:p>
            <a:pPr marL="0" indent="0">
              <a:buClrTx/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FF"/>
                </a:solidFill>
              </a:rPr>
              <a:t>Road Map</a:t>
            </a:r>
            <a:endParaRPr lang="en-US" sz="48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017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1519"/>
            <a:ext cx="8229600" cy="5427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Context is key to understanding this passage</a:t>
            </a:r>
          </a:p>
          <a:p>
            <a:pPr marL="0" lvl="3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en-US" sz="2800" b="1" u="sng" dirty="0"/>
              <a:t>Verse 26 </a:t>
            </a:r>
            <a:r>
              <a:rPr lang="en-US" sz="2800" b="1" u="sng" dirty="0" smtClean="0"/>
              <a:t>  </a:t>
            </a:r>
            <a:r>
              <a:rPr lang="en-US" sz="2800" b="1" dirty="0" smtClean="0"/>
              <a:t>everything </a:t>
            </a:r>
            <a:r>
              <a:rPr lang="en-US" sz="2800" b="1" dirty="0"/>
              <a:t>should be done for edification, or building up, of the church body</a:t>
            </a:r>
            <a:r>
              <a:rPr lang="en-US" sz="2800" b="1" dirty="0" smtClean="0"/>
              <a:t>.</a:t>
            </a:r>
          </a:p>
          <a:p>
            <a:pPr marL="342900" lvl="3" indent="-342900">
              <a:spcBef>
                <a:spcPts val="600"/>
              </a:spcBef>
              <a:buClr>
                <a:schemeClr val="accent2"/>
              </a:buClr>
              <a:buFont typeface="Wingdings" charset="2"/>
              <a:buChar char="Ø"/>
            </a:pPr>
            <a:r>
              <a:rPr lang="en-US" sz="2400" b="1" u="sng" dirty="0"/>
              <a:t>Ver 12 </a:t>
            </a:r>
            <a:r>
              <a:rPr lang="en-US" sz="2400" b="1" dirty="0"/>
              <a:t>“So with yourselves, since you are eager for manifestations of the Spirit, strive to excel in building up the church.”</a:t>
            </a:r>
          </a:p>
          <a:p>
            <a:pPr marL="0" lvl="3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en-US" sz="2800" b="1" dirty="0" smtClean="0"/>
              <a:t>The Gift of Tongues has limitations:</a:t>
            </a:r>
          </a:p>
          <a:p>
            <a:pPr marL="342900" lvl="3" indent="-342900">
              <a:spcBef>
                <a:spcPts val="600"/>
              </a:spcBef>
              <a:buClr>
                <a:schemeClr val="accent2"/>
              </a:buClr>
              <a:buFont typeface="Wingdings" charset="2"/>
              <a:buChar char="Ø"/>
            </a:pPr>
            <a:r>
              <a:rPr lang="en-US" sz="2400" b="1" dirty="0"/>
              <a:t>Ver 10-11 “There are doubtless many different languages in the world, and none is without meaning, but if I do not know the meaning of the language, I will be a foreigner to the speaker and the speaker a foreigner to me.”</a:t>
            </a:r>
          </a:p>
          <a:p>
            <a:pPr marL="0" lvl="3" indent="0">
              <a:spcBef>
                <a:spcPts val="600"/>
              </a:spcBef>
              <a:buClr>
                <a:schemeClr val="accent2"/>
              </a:buClr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839118"/>
          </a:xfrm>
        </p:spPr>
        <p:txBody>
          <a:bodyPr>
            <a:normAutofit/>
          </a:bodyPr>
          <a:lstStyle/>
          <a:p>
            <a:pPr marL="742950" indent="-742950" algn="ctr">
              <a:buClr>
                <a:schemeClr val="tx1"/>
              </a:buClr>
              <a:buFont typeface="+mj-ea"/>
              <a:buAutoNum type="circleNumDbPlain"/>
            </a:pPr>
            <a:r>
              <a:rPr lang="en-US" sz="4800" b="1" dirty="0" smtClean="0">
                <a:solidFill>
                  <a:srgbClr val="FFFFFF"/>
                </a:solidFill>
              </a:rPr>
              <a:t>Edification</a:t>
            </a:r>
            <a:endParaRPr lang="en-US" sz="48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648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82864"/>
            <a:ext cx="8229600" cy="5322886"/>
          </a:xfrm>
        </p:spPr>
        <p:txBody>
          <a:bodyPr/>
          <a:lstStyle/>
          <a:p>
            <a:pPr marL="0" lvl="2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en-US" sz="2800" b="1" dirty="0"/>
              <a:t>The context of our passage begins in chapter 12 and continues to the end of 14.  </a:t>
            </a:r>
          </a:p>
          <a:p>
            <a:pPr>
              <a:buFont typeface="Wingdings" charset="2"/>
              <a:buChar char="Ø"/>
            </a:pPr>
            <a:r>
              <a:rPr lang="en-US" sz="2400" b="1" dirty="0"/>
              <a:t>I Corinthians is dealing with the carnality of the Christian. </a:t>
            </a:r>
            <a:endParaRPr lang="en-US" sz="2400" b="1" dirty="0" smtClean="0"/>
          </a:p>
          <a:p>
            <a:pPr marL="0" lvl="1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en-US" sz="2800" b="1" dirty="0">
                <a:solidFill>
                  <a:srgbClr val="FFFFFF"/>
                </a:solidFill>
              </a:rPr>
              <a:t>The Gifts of the Spirit are, in themselves, not controversial.</a:t>
            </a:r>
          </a:p>
          <a:p>
            <a:pPr marL="342900" lvl="2" indent="-342900">
              <a:spcBef>
                <a:spcPts val="600"/>
              </a:spcBef>
              <a:buClr>
                <a:schemeClr val="accent2"/>
              </a:buClr>
              <a:buFont typeface="Wingdings" charset="2"/>
              <a:buChar char="Ø"/>
            </a:pPr>
            <a:r>
              <a:rPr lang="en-US" sz="2400" b="1" u="sng" dirty="0" smtClean="0"/>
              <a:t>1 Cor 12:11 </a:t>
            </a:r>
            <a:r>
              <a:rPr lang="en-US" sz="2400" b="1" dirty="0" smtClean="0"/>
              <a:t>the </a:t>
            </a:r>
            <a:r>
              <a:rPr lang="en-US" sz="2400" b="1" dirty="0"/>
              <a:t>Holy Spirit is the one </a:t>
            </a:r>
            <a:r>
              <a:rPr lang="en-US" sz="2400" b="1" dirty="0" smtClean="0"/>
              <a:t>who gives </a:t>
            </a:r>
            <a:r>
              <a:rPr lang="en-US" sz="2400" b="1" dirty="0"/>
              <a:t>them “to each one individually as He wills.</a:t>
            </a:r>
            <a:r>
              <a:rPr lang="en-US" sz="2400" b="1" dirty="0" smtClean="0"/>
              <a:t>”</a:t>
            </a:r>
          </a:p>
          <a:p>
            <a:pPr marL="0" lvl="2" indent="0">
              <a:spcBef>
                <a:spcPts val="600"/>
              </a:spcBef>
              <a:buClr>
                <a:schemeClr val="accent2"/>
              </a:buClr>
              <a:buNone/>
            </a:pPr>
            <a:endParaRPr lang="en-US" sz="2400" b="1" dirty="0"/>
          </a:p>
          <a:p>
            <a:pPr marL="0" lvl="3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en-US" sz="2800" b="1" dirty="0">
                <a:solidFill>
                  <a:srgbClr val="FFFFFF"/>
                </a:solidFill>
              </a:rPr>
              <a:t>The Gift is yours, given by God, but the use thereof is dictated by scripture.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30464"/>
          </a:xfrm>
        </p:spPr>
        <p:txBody>
          <a:bodyPr anchor="t">
            <a:noAutofit/>
          </a:bodyPr>
          <a:lstStyle/>
          <a:p>
            <a:pPr marL="742950" lvl="0" indent="-742950" algn="ctr">
              <a:buClr>
                <a:schemeClr val="tx1"/>
              </a:buClr>
              <a:buFont typeface="+mj-ea"/>
              <a:buAutoNum type="circleNumDbPlain" startAt="2"/>
            </a:pPr>
            <a:r>
              <a:rPr lang="en-US" sz="4400" b="1" dirty="0">
                <a:effectLst/>
              </a:rPr>
              <a:t>Clarifying the Controversial</a:t>
            </a:r>
            <a:br>
              <a:rPr lang="en-US" sz="4400" b="1" dirty="0">
                <a:effectLst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18148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95889"/>
            <a:ext cx="8229600" cy="5514232"/>
          </a:xfrm>
        </p:spPr>
        <p:txBody>
          <a:bodyPr/>
          <a:lstStyle/>
          <a:p>
            <a:pPr marL="0" lvl="1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“...Women </a:t>
            </a:r>
            <a:r>
              <a:rPr lang="en-US" sz="2800" b="1" dirty="0">
                <a:solidFill>
                  <a:srgbClr val="FFFFFF"/>
                </a:solidFill>
              </a:rPr>
              <a:t>should keep silent in the churches.”</a:t>
            </a:r>
          </a:p>
          <a:p>
            <a:pPr>
              <a:buFont typeface="Wingdings" charset="2"/>
              <a:buChar char="Ø"/>
            </a:pPr>
            <a:r>
              <a:rPr lang="en-US" sz="2400" b="1" dirty="0"/>
              <a:t>O</a:t>
            </a:r>
            <a:r>
              <a:rPr lang="en-US" sz="2400" b="1" dirty="0" smtClean="0"/>
              <a:t>ften </a:t>
            </a:r>
            <a:r>
              <a:rPr lang="en-US" sz="2400" b="1" dirty="0"/>
              <a:t>is taken out of context</a:t>
            </a:r>
            <a:r>
              <a:rPr lang="en-US" sz="2400" b="1" dirty="0" smtClean="0"/>
              <a:t>.</a:t>
            </a:r>
          </a:p>
          <a:p>
            <a:pPr marL="342900" lvl="4" indent="-342900">
              <a:spcBef>
                <a:spcPts val="600"/>
              </a:spcBef>
              <a:buClr>
                <a:schemeClr val="accent2"/>
              </a:buClr>
              <a:buFont typeface="Wingdings" charset="2"/>
              <a:buChar char="Ø"/>
            </a:pPr>
            <a:r>
              <a:rPr lang="en-US" sz="2400" b="1" dirty="0"/>
              <a:t>The spiritual gifts are given to all believers, and no scripture would dictate that they are broken down by </a:t>
            </a:r>
            <a:r>
              <a:rPr lang="en-US" sz="2400" b="1" dirty="0" smtClean="0"/>
              <a:t>gender.</a:t>
            </a:r>
          </a:p>
          <a:p>
            <a:pPr marL="342900" lvl="4" indent="-342900">
              <a:spcBef>
                <a:spcPts val="600"/>
              </a:spcBef>
              <a:buClr>
                <a:schemeClr val="accent2"/>
              </a:buClr>
              <a:buFont typeface="Wingdings" charset="2"/>
              <a:buChar char="Ø"/>
            </a:pPr>
            <a:r>
              <a:rPr lang="en-US" sz="2400" b="1" dirty="0">
                <a:solidFill>
                  <a:srgbClr val="FFFFFF"/>
                </a:solidFill>
              </a:rPr>
              <a:t>W</a:t>
            </a:r>
            <a:r>
              <a:rPr lang="en-US" sz="2400" b="1" dirty="0" smtClean="0">
                <a:solidFill>
                  <a:srgbClr val="FFFFFF"/>
                </a:solidFill>
              </a:rPr>
              <a:t>omen </a:t>
            </a:r>
            <a:r>
              <a:rPr lang="en-US" sz="2400" b="1" dirty="0">
                <a:solidFill>
                  <a:srgbClr val="FFFFFF"/>
                </a:solidFill>
              </a:rPr>
              <a:t>were part of the worship in the early church</a:t>
            </a:r>
            <a:r>
              <a:rPr lang="en-US" sz="2400" b="1" dirty="0" smtClean="0">
                <a:solidFill>
                  <a:srgbClr val="FFFFFF"/>
                </a:solidFill>
              </a:rPr>
              <a:t>.</a:t>
            </a:r>
          </a:p>
          <a:p>
            <a:pPr marL="342900" lvl="4" indent="-342900">
              <a:spcBef>
                <a:spcPts val="600"/>
              </a:spcBef>
              <a:buClr>
                <a:schemeClr val="accent2"/>
              </a:buClr>
              <a:buFont typeface="Wingdings" charset="2"/>
              <a:buChar char="Ø"/>
            </a:pPr>
            <a:endParaRPr lang="en-US" sz="2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/>
              <a:t> </a:t>
            </a:r>
            <a:r>
              <a:rPr lang="en-US" sz="2800" b="1" u="sng" dirty="0"/>
              <a:t>1 </a:t>
            </a:r>
            <a:r>
              <a:rPr lang="en-US" sz="2800" b="1" u="sng" dirty="0" smtClean="0"/>
              <a:t>Tim </a:t>
            </a:r>
            <a:r>
              <a:rPr lang="en-US" sz="2800" b="1" u="sng" dirty="0"/>
              <a:t>2:12 </a:t>
            </a:r>
            <a:r>
              <a:rPr lang="en-US" sz="2800" b="1" dirty="0" smtClean="0"/>
              <a:t>“</a:t>
            </a:r>
            <a:r>
              <a:rPr lang="en-US" sz="2800" b="1" dirty="0"/>
              <a:t>I do not permit a woman to teach or to exercise authority over a man;...”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4328"/>
          </a:xfrm>
        </p:spPr>
        <p:txBody>
          <a:bodyPr>
            <a:normAutofit/>
          </a:bodyPr>
          <a:lstStyle/>
          <a:p>
            <a:pPr marL="742950" indent="-742950" algn="ctr">
              <a:buClr>
                <a:schemeClr val="tx1"/>
              </a:buClr>
              <a:buFont typeface="+mj-ea"/>
              <a:buAutoNum type="circleNumDbPlain" startAt="2"/>
            </a:pPr>
            <a:r>
              <a:rPr lang="en-US" sz="4400" b="1" dirty="0">
                <a:effectLst/>
              </a:rPr>
              <a:t>Clarifying the Controversial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6150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39504"/>
            <a:ext cx="8229600" cy="4356495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“God is not a God of confusion but of peace.” </a:t>
            </a:r>
          </a:p>
          <a:p>
            <a:pPr>
              <a:buFont typeface="Wingdings" charset="2"/>
              <a:buChar char="Ø"/>
            </a:pPr>
            <a:r>
              <a:rPr lang="en-US" sz="2400" b="1" dirty="0"/>
              <a:t>A continual thought process </a:t>
            </a:r>
          </a:p>
          <a:p>
            <a:pPr marL="0" indent="0">
              <a:buNone/>
            </a:pPr>
            <a:r>
              <a:rPr lang="en-US" sz="2800" b="1" u="sng" dirty="0" smtClean="0"/>
              <a:t>ver 36  </a:t>
            </a:r>
            <a:r>
              <a:rPr lang="en-US" sz="2800" b="1" dirty="0"/>
              <a:t>“Or was it from you that the word of God came? Or are you the only ones it has reached</a:t>
            </a:r>
            <a:r>
              <a:rPr lang="en-US" sz="2800" b="1" dirty="0" smtClean="0"/>
              <a:t>?” 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8279"/>
          </a:xfrm>
        </p:spPr>
        <p:txBody>
          <a:bodyPr>
            <a:normAutofit/>
          </a:bodyPr>
          <a:lstStyle/>
          <a:p>
            <a:pPr marL="742950" indent="-742950" algn="ctr">
              <a:buClr>
                <a:schemeClr val="tx1"/>
              </a:buClr>
              <a:buFont typeface="+mj-ea"/>
              <a:buAutoNum type="circleNumDbPlain" startAt="2"/>
            </a:pPr>
            <a:r>
              <a:rPr lang="en-US" sz="4400" b="1" dirty="0">
                <a:effectLst/>
              </a:rPr>
              <a:t>Clarifying the Controversial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73518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60</TotalTime>
  <Words>909</Words>
  <Application>Microsoft Macintosh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Chaos and Order</vt:lpstr>
      <vt:lpstr>1 Corinthians 14:26-40</vt:lpstr>
      <vt:lpstr>1 Corinthians 14:26-40</vt:lpstr>
      <vt:lpstr>1 Corinthians 14:26-40</vt:lpstr>
      <vt:lpstr>Road Map</vt:lpstr>
      <vt:lpstr>Edification</vt:lpstr>
      <vt:lpstr>Clarifying the Controversial </vt:lpstr>
      <vt:lpstr>Clarifying the Controversial</vt:lpstr>
      <vt:lpstr>Clarifying the Controversial</vt:lpstr>
      <vt:lpstr>Orderly Worship </vt:lpstr>
      <vt:lpstr>Tying it all together </vt:lpstr>
      <vt:lpstr>Tying it all together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Chaos and Order</dc:title>
  <dc:creator>Stephen Linden</dc:creator>
  <cp:lastModifiedBy>Stephen Linden</cp:lastModifiedBy>
  <cp:revision>11</cp:revision>
  <dcterms:created xsi:type="dcterms:W3CDTF">2017-09-02T23:33:47Z</dcterms:created>
  <dcterms:modified xsi:type="dcterms:W3CDTF">2017-09-03T00:34:02Z</dcterms:modified>
</cp:coreProperties>
</file>